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2"/>
  </p:notesMasterIdLst>
  <p:sldIdLst>
    <p:sldId id="256" r:id="rId2"/>
    <p:sldId id="257" r:id="rId3"/>
    <p:sldId id="258" r:id="rId4"/>
    <p:sldId id="264" r:id="rId5"/>
    <p:sldId id="265" r:id="rId6"/>
    <p:sldId id="266" r:id="rId7"/>
    <p:sldId id="259" r:id="rId8"/>
    <p:sldId id="267" r:id="rId9"/>
    <p:sldId id="268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71" autoAdjust="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buh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&#1085;&#1072;%202021%20&#1075;&#1086;&#1076;\&#1055;&#1088;&#1077;&#1079;&#1077;&#1085;&#1090;&#1072;&#1094;&#1080;&#1103;%20&#1085;&#1072;%202021%20&#1080;%20&#1087;&#1083;&#1072;&#1085;&#1086;&#1074;&#1099;&#1081;%20&#1087;&#1077;&#1088;&#1080;&#1086;&#1076;%202022-2023%20&#1088;&#1072;&#1079;&#1084;&#1077;&#1097;&#1072;&#1077;&#1084;%20&#1082;%20&#1085;&#1072;&#1095;&#1072;&#1083;&#1077;%20&#1075;&#1086;&#1076;&#1072;\&#1064;&#1072;&#1073;&#1083;&#1086;&#1085;&#1099;%20&#1087;&#1088;&#1077;&#1079;&#1077;&#1085;&#1090;&#1072;&#1094;&#1080;&#1080;%202018%20&#1080;%20&#1087;&#1083;&#1072;&#1085;&#1086;&#1074;&#1099;&#1081;%20&#1087;&#1077;&#1088;&#1080;&#1086;&#1076;%202019-2020%20&#1075;&#1086;&#1076;&#1072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buh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&#1085;&#1072;%202021%20&#1075;&#1086;&#1076;\&#1055;&#1088;&#1077;&#1079;&#1077;&#1085;&#1090;&#1072;&#1094;&#1080;&#1103;%20&#1085;&#1072;%202021%20&#1080;%20&#1087;&#1083;&#1072;&#1085;&#1086;&#1074;&#1099;&#1081;%20&#1087;&#1077;&#1088;&#1080;&#1086;&#1076;%202022-2023%20&#1088;&#1072;&#1079;&#1084;&#1077;&#1097;&#1072;&#1077;&#1084;%20&#1082;%20&#1085;&#1072;&#1095;&#1072;&#1083;&#1077;%20&#1075;&#1086;&#1076;&#1072;\&#1064;&#1072;&#1073;&#1083;&#1086;&#1085;&#1099;%20&#1087;&#1088;&#1077;&#1079;&#1077;&#1085;&#1090;&#1072;&#1094;&#1080;&#1080;%202018%20&#1080;%20&#1087;&#1083;&#1072;&#1085;&#1086;&#1074;&#1099;&#1081;%20&#1087;&#1077;&#1088;&#1080;&#1086;&#1076;%202019-2020%20&#1075;&#1086;&#1076;&#1072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buh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&#1085;&#1072;%202021%20&#1075;&#1086;&#1076;\&#1055;&#1088;&#1077;&#1079;&#1077;&#1085;&#1090;&#1072;&#1094;&#1080;&#1103;%20&#1085;&#1072;%202021%20&#1080;%20&#1087;&#1083;&#1072;&#1085;&#1086;&#1074;&#1099;&#1081;%20&#1087;&#1077;&#1088;&#1080;&#1086;&#1076;%202022-2023%20&#1088;&#1072;&#1079;&#1084;&#1077;&#1097;&#1072;&#1077;&#1084;%20&#1082;%20&#1085;&#1072;&#1095;&#1072;&#1083;&#1077;%20&#1075;&#1086;&#1076;&#1072;\&#1064;&#1072;&#1073;&#1083;&#1086;&#1085;&#1099;%20&#1087;&#1088;&#1077;&#1079;&#1077;&#1085;&#1090;&#1072;&#1094;&#1080;&#1080;%202018%20&#1080;%20&#1087;&#1083;&#1072;&#1085;&#1086;&#1074;&#1099;&#1081;%20&#1087;&#1077;&#1088;&#1080;&#1086;&#1076;%202019-2020%20&#1075;&#1086;&#1076;&#1072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buh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&#1085;&#1072;%202019%20&#1075;&#1086;&#1076;\&#1055;&#1088;&#1077;&#1079;&#1077;&#1085;&#1090;&#1072;&#1094;&#1080;&#1103;%20&#1085;&#1072;%202019%20&#1080;%20&#1087;&#1083;&#1072;&#1085;&#1086;&#1074;&#1099;&#1081;%20&#1087;&#1077;&#1088;&#1080;&#1086;&#1076;%202020-2021%20&#1088;&#1072;&#1079;&#1084;&#1077;&#1097;&#1072;&#1077;&#1084;%20&#1082;%20&#1085;&#1072;&#1095;&#1072;&#1083;&#1077;%20&#1075;&#1086;&#1076;&#1072;\&#1064;&#1072;&#1073;&#1083;&#1086;&#1085;&#1099;%20&#1087;&#1088;&#1077;&#1079;&#1077;&#1085;&#1090;&#1072;&#1094;&#1080;&#1080;%202018%20&#1080;%20&#1087;&#1083;&#1072;&#1085;&#1086;&#1074;&#1099;&#1081;%20&#1087;&#1077;&#1088;&#1080;&#1086;&#1076;%202019-2020%20&#1075;&#1086;&#1076;&#1072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buh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&#1085;&#1072;%202021%20&#1075;&#1086;&#1076;\&#1055;&#1088;&#1077;&#1079;&#1077;&#1085;&#1090;&#1072;&#1094;&#1080;&#1103;%20&#1085;&#1072;%202021%20&#1080;%20&#1087;&#1083;&#1072;&#1085;&#1086;&#1074;&#1099;&#1081;%20&#1087;&#1077;&#1088;&#1080;&#1086;&#1076;%202022-2023%20&#1088;&#1072;&#1079;&#1084;&#1077;&#1097;&#1072;&#1077;&#1084;%20&#1082;%20&#1085;&#1072;&#1095;&#1072;&#1083;&#1077;%20&#1075;&#1086;&#1076;&#1072;\&#1064;&#1072;&#1073;&#1083;&#1086;&#1085;&#1099;%20&#1087;&#1088;&#1077;&#1079;&#1077;&#1085;&#1090;&#1072;&#1094;&#1080;&#1080;%202018%20&#1080;%20&#1087;&#1083;&#1072;&#1085;&#1086;&#1074;&#1099;&#1081;%20&#1087;&#1077;&#1088;&#1080;&#1086;&#1076;%202019-2020%20&#1075;&#1086;&#1076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'Структура доходов на 18-19-20'!$A$5</c:f>
              <c:strCache>
                <c:ptCount val="1"/>
                <c:pt idx="0">
                  <c:v>Налоговые 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'Структура доходов на 18-19-20'!$B$4:$D$4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'Структура доходов на 18-19-20'!$B$5:$D$5</c:f>
              <c:numCache>
                <c:formatCode>General</c:formatCode>
                <c:ptCount val="3"/>
                <c:pt idx="0">
                  <c:v>15084.2</c:v>
                </c:pt>
                <c:pt idx="1">
                  <c:v>15284.2</c:v>
                </c:pt>
                <c:pt idx="2" formatCode="0.0">
                  <c:v>15354.2</c:v>
                </c:pt>
              </c:numCache>
            </c:numRef>
          </c:val>
        </c:ser>
        <c:ser>
          <c:idx val="1"/>
          <c:order val="1"/>
          <c:tx>
            <c:strRef>
              <c:f>'Структура доходов на 18-19-20'!$A$6</c:f>
              <c:strCache>
                <c:ptCount val="1"/>
                <c:pt idx="0">
                  <c:v>Неналоговые 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'Структура доходов на 18-19-20'!$B$4:$D$4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'Структура доходов на 18-19-20'!$B$6:$D$6</c:f>
              <c:numCache>
                <c:formatCode>0.0</c:formatCode>
                <c:ptCount val="3"/>
                <c:pt idx="0">
                  <c:v>650</c:v>
                </c:pt>
                <c:pt idx="1">
                  <c:v>650</c:v>
                </c:pt>
                <c:pt idx="2">
                  <c:v>650</c:v>
                </c:pt>
              </c:numCache>
            </c:numRef>
          </c:val>
        </c:ser>
        <c:ser>
          <c:idx val="2"/>
          <c:order val="2"/>
          <c:tx>
            <c:strRef>
              <c:f>'Структура доходов на 18-19-20'!$A$7</c:f>
              <c:strCache>
                <c:ptCount val="1"/>
                <c:pt idx="0">
                  <c:v>Безвозмездные поступления 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'Структура доходов на 18-19-20'!$B$4:$D$4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'Структура доходов на 18-19-20'!$B$7:$D$7</c:f>
              <c:numCache>
                <c:formatCode>General</c:formatCode>
                <c:ptCount val="3"/>
                <c:pt idx="0" formatCode="0.0">
                  <c:v>10855.8</c:v>
                </c:pt>
                <c:pt idx="1">
                  <c:v>11227.1</c:v>
                </c:pt>
                <c:pt idx="2">
                  <c:v>12089.9</c:v>
                </c:pt>
              </c:numCache>
            </c:numRef>
          </c:val>
        </c:ser>
        <c:shape val="cylinder"/>
        <c:axId val="72471680"/>
        <c:axId val="74947968"/>
        <c:axId val="0"/>
      </c:bar3DChart>
      <c:catAx>
        <c:axId val="72471680"/>
        <c:scaling>
          <c:orientation val="minMax"/>
        </c:scaling>
        <c:axPos val="b"/>
        <c:numFmt formatCode="General" sourceLinked="1"/>
        <c:tickLblPos val="nextTo"/>
        <c:crossAx val="74947968"/>
        <c:crosses val="autoZero"/>
        <c:auto val="1"/>
        <c:lblAlgn val="ctr"/>
        <c:lblOffset val="100"/>
      </c:catAx>
      <c:valAx>
        <c:axId val="74947968"/>
        <c:scaling>
          <c:orientation val="minMax"/>
        </c:scaling>
        <c:axPos val="l"/>
        <c:majorGridlines/>
        <c:numFmt formatCode="General" sourceLinked="1"/>
        <c:tickLblPos val="nextTo"/>
        <c:crossAx val="724716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166820278793555"/>
          <c:y val="0.13103675063815937"/>
          <c:w val="0.23958377077865267"/>
          <c:h val="0.75932560705528518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2021</a:t>
            </a:r>
            <a:endParaRPr lang="en-US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'структура расходов  за 1 кварта'!$B$3</c:f>
              <c:strCache>
                <c:ptCount val="1"/>
                <c:pt idx="0">
                  <c:v>2021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'структура расходов  за 1 кварта'!$A$4:$A$19</c:f>
              <c:strCache>
                <c:ptCount val="16"/>
                <c:pt idx="0">
                  <c:v>Обеспечение выполнения полномочий органов местного самоуправления </c:v>
                </c:pt>
                <c:pt idx="1">
                  <c:v>Развития  муниципальной службы </c:v>
                </c:pt>
                <c:pt idx="2">
                  <c:v>Реализация отдельных государственных полномочий </c:v>
                </c:pt>
                <c:pt idx="3">
                  <c:v>Мероприятия по профилактике правонарушений</c:v>
                </c:pt>
                <c:pt idx="4">
                  <c:v>Мероприятия по обеспечению первичных мер пожарной безопасности </c:v>
                </c:pt>
                <c:pt idx="5">
                  <c:v>Обеспечение мероприятий по энергосбережению и повышению энергетичекой эффективности</c:v>
                </c:pt>
                <c:pt idx="6">
                  <c:v>Организация благоустройства территории</c:v>
                </c:pt>
                <c:pt idx="7">
                  <c:v>Обеспечение надлежащего уровня эксплуатации муниципального имущества </c:v>
                </c:pt>
                <c:pt idx="8">
                  <c:v>Организация досуга, организаций культуры</c:v>
                </c:pt>
                <c:pt idx="9">
                  <c:v>Развитие физической культуры</c:v>
                </c:pt>
                <c:pt idx="10">
                  <c:v>Социальная политика </c:v>
                </c:pt>
                <c:pt idx="11">
                  <c:v>Резервный фонд</c:v>
                </c:pt>
                <c:pt idx="12">
                  <c:v>Иные межбюджетные трансферты </c:v>
                </c:pt>
                <c:pt idx="13">
                  <c:v>Дорожная деятельность</c:v>
                </c:pt>
                <c:pt idx="14">
                  <c:v>Мероприятия по обеспечению безопасности людей на водных объектах</c:v>
                </c:pt>
                <c:pt idx="15">
                  <c:v>Обеспечение проведения выборов и референдумов</c:v>
                </c:pt>
              </c:strCache>
            </c:strRef>
          </c:cat>
          <c:val>
            <c:numRef>
              <c:f>'структура расходов  за 1 кварта'!$B$4:$B$19</c:f>
              <c:numCache>
                <c:formatCode>#,##0.00</c:formatCode>
                <c:ptCount val="16"/>
                <c:pt idx="0">
                  <c:v>13048.8</c:v>
                </c:pt>
                <c:pt idx="1">
                  <c:v>37.1</c:v>
                </c:pt>
                <c:pt idx="2">
                  <c:v>490.6</c:v>
                </c:pt>
                <c:pt idx="3">
                  <c:v>15.3</c:v>
                </c:pt>
                <c:pt idx="4">
                  <c:v>43.8</c:v>
                </c:pt>
                <c:pt idx="5">
                  <c:v>145.30000000000001</c:v>
                </c:pt>
                <c:pt idx="6">
                  <c:v>1775.2</c:v>
                </c:pt>
                <c:pt idx="7">
                  <c:v>356.9</c:v>
                </c:pt>
                <c:pt idx="8">
                  <c:v>8691.9</c:v>
                </c:pt>
                <c:pt idx="9">
                  <c:v>98.4</c:v>
                </c:pt>
                <c:pt idx="10">
                  <c:v>68.5</c:v>
                </c:pt>
                <c:pt idx="11">
                  <c:v>100</c:v>
                </c:pt>
                <c:pt idx="12">
                  <c:v>35.700000000000003</c:v>
                </c:pt>
                <c:pt idx="13">
                  <c:v>1681.3</c:v>
                </c:pt>
                <c:pt idx="14">
                  <c:v>1.2</c:v>
                </c:pt>
                <c:pt idx="15">
                  <c:v>0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889013873265843"/>
          <c:y val="5.1306887139122404E-2"/>
          <c:w val="0.34127046619172596"/>
          <c:h val="0.9109926604498235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'структура расходов  за 1 кварта'!$A$26:$A$42</c:f>
              <c:strCache>
                <c:ptCount val="17"/>
                <c:pt idx="0">
                  <c:v>Обеспечение выполнения полномочий органов местного самоуправления </c:v>
                </c:pt>
                <c:pt idx="1">
                  <c:v>Развития  муниципальной службы </c:v>
                </c:pt>
                <c:pt idx="2">
                  <c:v>Реализация отдельных государственных полномочий </c:v>
                </c:pt>
                <c:pt idx="3">
                  <c:v>Мероприятия по профилактике правонарушений</c:v>
                </c:pt>
                <c:pt idx="4">
                  <c:v>Мероприятия по обеспечению первичных мер пожарной безопасности </c:v>
                </c:pt>
                <c:pt idx="5">
                  <c:v>Обеспечение мероприятий по энергосбережению и повышению энергетичекой эффективности</c:v>
                </c:pt>
                <c:pt idx="6">
                  <c:v>Организация благоустройства территории</c:v>
                </c:pt>
                <c:pt idx="7">
                  <c:v>Обеспечение надлежащего уровня эксплуатации муниципального имущества </c:v>
                </c:pt>
                <c:pt idx="8">
                  <c:v>Организация досуга, организаций культуры</c:v>
                </c:pt>
                <c:pt idx="9">
                  <c:v>Развитие физической культуры</c:v>
                </c:pt>
                <c:pt idx="10">
                  <c:v>Социальная политика </c:v>
                </c:pt>
                <c:pt idx="11">
                  <c:v>Резервный фонд</c:v>
                </c:pt>
                <c:pt idx="12">
                  <c:v>Иные бюджетные ассигнования </c:v>
                </c:pt>
                <c:pt idx="13">
                  <c:v>Иные межбюджетные трансферты </c:v>
                </c:pt>
                <c:pt idx="14">
                  <c:v>Дорожная деятельность</c:v>
                </c:pt>
                <c:pt idx="15">
                  <c:v>Мероприятия по обеспечению безопасности людей на водных объектах</c:v>
                </c:pt>
                <c:pt idx="16">
                  <c:v>Обеспечение проведения выборов и референдумов</c:v>
                </c:pt>
              </c:strCache>
            </c:strRef>
          </c:cat>
          <c:val>
            <c:numRef>
              <c:f>'структура расходов  за 1 кварта'!$B$26:$B$42</c:f>
              <c:numCache>
                <c:formatCode>#,##0.00</c:formatCode>
                <c:ptCount val="17"/>
                <c:pt idx="0">
                  <c:v>13033.2</c:v>
                </c:pt>
                <c:pt idx="1">
                  <c:v>37.1</c:v>
                </c:pt>
                <c:pt idx="2">
                  <c:v>490.6</c:v>
                </c:pt>
                <c:pt idx="3">
                  <c:v>15.3</c:v>
                </c:pt>
                <c:pt idx="4">
                  <c:v>18.8</c:v>
                </c:pt>
                <c:pt idx="5">
                  <c:v>0</c:v>
                </c:pt>
                <c:pt idx="6">
                  <c:v>1808.1</c:v>
                </c:pt>
                <c:pt idx="7">
                  <c:v>436.6</c:v>
                </c:pt>
                <c:pt idx="8">
                  <c:v>8541.1</c:v>
                </c:pt>
                <c:pt idx="9">
                  <c:v>98.4</c:v>
                </c:pt>
                <c:pt idx="10">
                  <c:v>77</c:v>
                </c:pt>
                <c:pt idx="11">
                  <c:v>100</c:v>
                </c:pt>
                <c:pt idx="12">
                  <c:v>666.9</c:v>
                </c:pt>
                <c:pt idx="13">
                  <c:v>35.700000000000003</c:v>
                </c:pt>
                <c:pt idx="14">
                  <c:v>1801.3</c:v>
                </c:pt>
                <c:pt idx="15">
                  <c:v>1.2</c:v>
                </c:pt>
                <c:pt idx="16">
                  <c:v>0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764705882353023"/>
          <c:y val="0"/>
          <c:w val="0.3411764705882353"/>
          <c:h val="0.99985151222513746"/>
        </c:manualLayout>
      </c:layout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explosion val="25"/>
          <c:cat>
            <c:strRef>
              <c:f>'структура расходов '!$A$25:$A$39</c:f>
              <c:strCache>
                <c:ptCount val="15"/>
                <c:pt idx="0">
                  <c:v>Обеспечение выполнения полномочий органов местного самоуправления </c:v>
                </c:pt>
                <c:pt idx="1">
                  <c:v>Развития  муниципальной службы </c:v>
                </c:pt>
                <c:pt idx="2">
                  <c:v>Реализация отдельных государственных полномочий </c:v>
                </c:pt>
                <c:pt idx="3">
                  <c:v>Мероприятие по прафилактики и правонарушений </c:v>
                </c:pt>
                <c:pt idx="4">
                  <c:v>Мероприятие по обеспечению безопасности людей на водных объектах</c:v>
                </c:pt>
                <c:pt idx="5">
                  <c:v>Мероприятия по обеспечению первичных мер пожарной безопасности </c:v>
                </c:pt>
                <c:pt idx="6">
                  <c:v>Организация благоустройства территории</c:v>
                </c:pt>
                <c:pt idx="7">
                  <c:v>Обеспечение надлежащего уровня эксплуатации муниципального имущества </c:v>
                </c:pt>
                <c:pt idx="8">
                  <c:v>Организация досуга, организаций культуры</c:v>
                </c:pt>
                <c:pt idx="9">
                  <c:v>Развитие физической культуры</c:v>
                </c:pt>
                <c:pt idx="10">
                  <c:v>Социальная политика </c:v>
                </c:pt>
                <c:pt idx="11">
                  <c:v>Резервный фонд</c:v>
                </c:pt>
                <c:pt idx="12">
                  <c:v>Резервный средства </c:v>
                </c:pt>
                <c:pt idx="13">
                  <c:v>Дорожная деятельность</c:v>
                </c:pt>
                <c:pt idx="14">
                  <c:v>Иные межбюджетные трансферты </c:v>
                </c:pt>
              </c:strCache>
            </c:strRef>
          </c:cat>
          <c:val>
            <c:numRef>
              <c:f>'структура расходов '!$B$25:$B$39</c:f>
              <c:numCache>
                <c:formatCode>#,##0.00</c:formatCode>
                <c:ptCount val="15"/>
                <c:pt idx="0">
                  <c:v>11424.3</c:v>
                </c:pt>
                <c:pt idx="1">
                  <c:v>40.200000000000003</c:v>
                </c:pt>
                <c:pt idx="2">
                  <c:v>443.8</c:v>
                </c:pt>
                <c:pt idx="3">
                  <c:v>15.3</c:v>
                </c:pt>
                <c:pt idx="4">
                  <c:v>1.2</c:v>
                </c:pt>
                <c:pt idx="5">
                  <c:v>18.8</c:v>
                </c:pt>
                <c:pt idx="6">
                  <c:v>2788.8</c:v>
                </c:pt>
                <c:pt idx="7">
                  <c:v>726.7</c:v>
                </c:pt>
                <c:pt idx="8">
                  <c:v>6218.6</c:v>
                </c:pt>
                <c:pt idx="9">
                  <c:v>40</c:v>
                </c:pt>
                <c:pt idx="10">
                  <c:v>77</c:v>
                </c:pt>
                <c:pt idx="11">
                  <c:v>100</c:v>
                </c:pt>
                <c:pt idx="12">
                  <c:v>588</c:v>
                </c:pt>
                <c:pt idx="13">
                  <c:v>1400</c:v>
                </c:pt>
                <c:pt idx="14">
                  <c:v>0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0833464566929163"/>
          <c:y val="0.17213971000751602"/>
          <c:w val="0.34166732283464601"/>
          <c:h val="0.61423456899348261"/>
        </c:manualLayout>
      </c:layout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'структура расходов  за 1 кварта'!$A$26:$A$42</c:f>
              <c:strCache>
                <c:ptCount val="17"/>
                <c:pt idx="0">
                  <c:v>Обеспечение выполнения полномочий органов местного самоуправления </c:v>
                </c:pt>
                <c:pt idx="1">
                  <c:v>Развития  муниципальной службы </c:v>
                </c:pt>
                <c:pt idx="2">
                  <c:v>Реализация отдельных государственных полномочий </c:v>
                </c:pt>
                <c:pt idx="3">
                  <c:v>Мероприятия по профилактике правонарушений</c:v>
                </c:pt>
                <c:pt idx="4">
                  <c:v>Мероприятия по обеспечению первичных мер пожарной безопасности </c:v>
                </c:pt>
                <c:pt idx="5">
                  <c:v>Обеспечение мероприятий по энергосбережению и повышению энергетичекой эффективности</c:v>
                </c:pt>
                <c:pt idx="6">
                  <c:v>Организация благоустройства территории</c:v>
                </c:pt>
                <c:pt idx="7">
                  <c:v>Обеспечение надлежащего уровня эксплуатации муниципального имущества </c:v>
                </c:pt>
                <c:pt idx="8">
                  <c:v>Организация досуга, организаций культуры</c:v>
                </c:pt>
                <c:pt idx="9">
                  <c:v>Развитие физической культуры</c:v>
                </c:pt>
                <c:pt idx="10">
                  <c:v>Социальная политика </c:v>
                </c:pt>
                <c:pt idx="11">
                  <c:v>Резервный фонд</c:v>
                </c:pt>
                <c:pt idx="12">
                  <c:v>Иные бюджетные ассигнования </c:v>
                </c:pt>
                <c:pt idx="13">
                  <c:v>Иные межбюджетные трансферты </c:v>
                </c:pt>
                <c:pt idx="14">
                  <c:v>Дорожная деятельность</c:v>
                </c:pt>
                <c:pt idx="15">
                  <c:v>Мероприятия по обеспечению безопасности людей на водных объектах</c:v>
                </c:pt>
                <c:pt idx="16">
                  <c:v>Обеспечение проведения выборов и референдумов</c:v>
                </c:pt>
              </c:strCache>
            </c:strRef>
          </c:cat>
          <c:val>
            <c:numRef>
              <c:f>'структура расходов  за 1 кварта'!$B$26:$B$42</c:f>
              <c:numCache>
                <c:formatCode>#,##0.00</c:formatCode>
                <c:ptCount val="17"/>
                <c:pt idx="0">
                  <c:v>13033.2</c:v>
                </c:pt>
                <c:pt idx="1">
                  <c:v>37.1</c:v>
                </c:pt>
                <c:pt idx="2">
                  <c:v>490.6</c:v>
                </c:pt>
                <c:pt idx="3">
                  <c:v>15.3</c:v>
                </c:pt>
                <c:pt idx="4">
                  <c:v>18.8</c:v>
                </c:pt>
                <c:pt idx="5">
                  <c:v>0</c:v>
                </c:pt>
                <c:pt idx="6">
                  <c:v>1808.1</c:v>
                </c:pt>
                <c:pt idx="7">
                  <c:v>436.6</c:v>
                </c:pt>
                <c:pt idx="8">
                  <c:v>8541.1</c:v>
                </c:pt>
                <c:pt idx="9">
                  <c:v>98.4</c:v>
                </c:pt>
                <c:pt idx="10">
                  <c:v>77</c:v>
                </c:pt>
                <c:pt idx="11">
                  <c:v>100</c:v>
                </c:pt>
                <c:pt idx="12">
                  <c:v>666.9</c:v>
                </c:pt>
                <c:pt idx="13">
                  <c:v>35.700000000000003</c:v>
                </c:pt>
                <c:pt idx="14">
                  <c:v>1801.3</c:v>
                </c:pt>
                <c:pt idx="15">
                  <c:v>1.2</c:v>
                </c:pt>
                <c:pt idx="16">
                  <c:v>0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764705882353068"/>
          <c:y val="1.2227159945191281E-2"/>
          <c:w val="0.3411764705882353"/>
          <c:h val="0.98718920119986653"/>
        </c:manualLayout>
      </c:layout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BA6F-50E3-4D1E-8126-640A992A4E2B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2C094-B456-44E5-9DF3-F5E37DB6E1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237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2C094-B456-44E5-9DF3-F5E37DB6E1A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6448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Glbuh\Music\Desktop\фото на магниты В.Казым\благ-во\_DSC02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281" y="92825"/>
            <a:ext cx="8640960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Users\Glbuh\Music\Desktop\фото на магниты В.Казым\Фото В.К\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01008"/>
            <a:ext cx="4104456" cy="3356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C:\Users\Glbuh\Music\Desktop\фото на магниты В.Казым\Фото В.К\image.jpg3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3501008"/>
            <a:ext cx="4464496" cy="3356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827584" y="548680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Информация о бюджете сельского поселения Верхнеказымский на 2021 год                                                         и плановый период 2022 и 2023 годов </a:t>
            </a:r>
            <a:endParaRPr lang="ru-RU" sz="24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Glbuh\Music\Desktop\фото на магниты В.Казым\Фото В.К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605704" cy="6336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39552" y="908720"/>
            <a:ext cx="7656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СПАСИБО ЗА ВНИМАНИЕ </a:t>
            </a:r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147248" cy="6048672"/>
          </a:xfrm>
        </p:spPr>
        <p:txBody>
          <a:bodyPr>
            <a:normAutofit/>
          </a:bodyPr>
          <a:lstStyle/>
          <a:p>
            <a:pPr marL="452628" indent="-342900" algn="just">
              <a:lnSpc>
                <a:spcPct val="150000"/>
              </a:lnSpc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Сельское поселение Верхнеказымский в соответствии с Законом Ханты-Мансийского автономного округа – Югры от 25 ноября 2004 года № 63-оз «О статусе и границах муниципальных образований Ханты-Мансийского автономного округа – Югры» является муниципальным образованием Ханты-Мансийского автономного округа – Югры наделенным статусом сельского поселения.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    Формирование бюджета сельского поселения Верхнеказымский  осуществлялось в соответствии с Бюджетным кодексом Российской Федерации от 31 июля 1998 года    № 145-ФЗ, приказом Министерства финансов Российской Федерации от 01 июля 2013 года № 65н «Об утверждении Указаний о порядке применения бюджетной классификации Российской Федерации», Уставом сельского поселения Верхнеказымский, решением Совета депутатов  сельского поселения Верхнеказымский от 20 ноября 2008 года № 6 «Об утверждении Положения об отдельных вопросах организации и осуществлении бюджетного процесса в сельском поселения Верхнеказымский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Принято  решение Совета депутатов сельского поселения Верхнеказымский 10 декабря 2020 года № 41 «О бюджете сельского поселения Верхнеказымский на 2021 год и плановый период  2022 и 2023 годов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доходов  сельского поселения Верхнеказымский на 2021 и плановый период 2022 и 2023 годов  (тыс. рублей)   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51520" y="1196752"/>
          <a:ext cx="8712968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0">
        <p14:reveal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1152128"/>
          </a:xfrm>
        </p:spPr>
        <p:txBody>
          <a:bodyPr>
            <a:noAutofit/>
          </a:bodyPr>
          <a:lstStyle/>
          <a:p>
            <a:pPr algn="ctr"/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налоговых доходов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сельского </a:t>
            </a:r>
            <a:b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Верхнеказымский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2021 год </a:t>
            </a:r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2022 </a:t>
            </a:r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годов</a:t>
            </a:r>
            <a:endParaRPr lang="ru-RU" sz="2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595436769"/>
              </p:ext>
            </p:extLst>
          </p:nvPr>
        </p:nvGraphicFramePr>
        <p:xfrm>
          <a:off x="251520" y="1463038"/>
          <a:ext cx="8568953" cy="5172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4162"/>
                <a:gridCol w="1699017"/>
                <a:gridCol w="1846757"/>
                <a:gridCol w="1699017"/>
              </a:tblGrid>
              <a:tr h="52873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(тыс. рублей)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(тыс. рублей)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8736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физических лиц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13 107,5</a:t>
                      </a:r>
                      <a:endPara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13 187,5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257,5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1881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РФ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1 626,2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746,2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746,2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8736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имущество, в том числе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8736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198,5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2135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Транспортный налог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2135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</a:t>
                      </a:r>
                      <a:endParaRPr lang="ru-RU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7168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7168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налоговые доходы 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15 084,2</a:t>
                      </a: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15 284,2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15 354,2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98983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неналоговых доходов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Верхнеказымский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2022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998542078"/>
              </p:ext>
            </p:extLst>
          </p:nvPr>
        </p:nvGraphicFramePr>
        <p:xfrm>
          <a:off x="395536" y="2204863"/>
          <a:ext cx="8353424" cy="3376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592"/>
                <a:gridCol w="1944216"/>
                <a:gridCol w="1656184"/>
                <a:gridCol w="1656432"/>
              </a:tblGrid>
              <a:tr h="107111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65186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от использования имущества, находящегося в государственной собственности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неналоговые доходы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650,0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650,0</a:t>
                      </a: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650,0</a:t>
                      </a:r>
                    </a:p>
                    <a:p>
                      <a:pPr algn="ctr"/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7753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безвозмездных поступлений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Верхнеказымский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2022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годов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861150346"/>
              </p:ext>
            </p:extLst>
          </p:nvPr>
        </p:nvGraphicFramePr>
        <p:xfrm>
          <a:off x="179512" y="1650343"/>
          <a:ext cx="8568954" cy="4618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1728192"/>
                <a:gridCol w="1800200"/>
                <a:gridCol w="1584178"/>
              </a:tblGrid>
              <a:tr h="5474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</a:t>
                      </a: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рублей)</a:t>
                      </a:r>
                    </a:p>
                  </a:txBody>
                  <a:tcPr marL="9525" marR="9525" marT="9525" marB="0" anchor="b"/>
                </a:tc>
              </a:tr>
              <a:tr h="82317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других бюджетов бюджетной системы Российской Федерации,                </a:t>
                      </a:r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том числе: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10 855,8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11 227,1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12 089,9</a:t>
                      </a:r>
                    </a:p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51965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выравнивание бюджетной обеспеченности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7 953,7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8 074,2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8 029,0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5088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первичного воинского учета на территориях, где отсутствуют военные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комиссариаты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7259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бюджетам сельских поселений на выполнение передаваемых полномочий субъектов  Российской Федерации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55042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государственную регистрацию актов гражданского состояния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</a:t>
                      </a:r>
                    </a:p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5089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трансферты </a:t>
                      </a:r>
                    </a:p>
                    <a:p>
                      <a:pPr algn="just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2 411,5</a:t>
                      </a:r>
                    </a:p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2 662,3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3 555,7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4382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5048" y="260648"/>
            <a:ext cx="8568952" cy="792088"/>
          </a:xfrm>
        </p:spPr>
        <p:txBody>
          <a:bodyPr>
            <a:noAutofit/>
          </a:bodyPr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расходов по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 мероприятиям муниципальной программы                                         "Реализация полномочий органов местного самоуправления на 2017-2023 годы"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Верхнеказымский на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год </a:t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51520" y="908720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основным мероприятиям муниципальной программы                                         "Реализация полномочий органов местного самоуправления на 2017-2023 годы" сельского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Верхнеказымский на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endParaRPr lang="ru-RU" sz="1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23528" y="836712"/>
          <a:ext cx="856895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2286000" y="3861048"/>
          <a:ext cx="4572000" cy="839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552158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14724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 мероприятиям муниципальной программы                                         "Реализация полномочий органов местного самоуправления на 2017-2023 годы"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Верхнеказымский на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 год </a:t>
            </a:r>
            <a:endParaRPr lang="ru-RU" sz="1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908720"/>
          <a:ext cx="864096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688727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6667</TotalTime>
  <Words>360</Words>
  <Application>Microsoft Office PowerPoint</Application>
  <PresentationFormat>Экран (4:3)</PresentationFormat>
  <Paragraphs>118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Слайд 1</vt:lpstr>
      <vt:lpstr>Слайд 2</vt:lpstr>
      <vt:lpstr>Структура доходов  сельского поселения Верхнеказымский на 2021 и плановый период 2022 и 2023 годов  (тыс. рублей)   </vt:lpstr>
      <vt:lpstr>Состав налоговых доходов бюджета сельского  поселения Верхнеказымский  на 2021 год и плановый период 2022 и 2023 годов</vt:lpstr>
      <vt:lpstr>Состав неналоговых доходов бюджета сельского поселения Верхнеказымский  на 2021 и плановый период 2022 и 2023 годов </vt:lpstr>
      <vt:lpstr>Состав безвозмездных поступлений  сельского поселения Верхнеказымский  на 2021 и плановый период 2022 и 2023 годов</vt:lpstr>
      <vt:lpstr>                                               Структура расходов по  основным мероприятиям муниципальной программы                                         "Реализация полномочий органов местного самоуправления на 2017-2023 годы" сельского поселения Верхнеказымский на 2021 год  </vt:lpstr>
      <vt:lpstr>        Структура расходов по основным мероприятиям муниципальной программы                                         "Реализация полномочий органов местного самоуправления на 2017-2023 годы" сельского поселения Верхнеказымский на 2022 год </vt:lpstr>
      <vt:lpstr>Структура расходов основным мероприятиям муниципальной программы                                         "Реализация полномочий органов местного самоуправления на 2017-2023 годы" сельского поселения Верхнеказымский на 2023  год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Glbuh</dc:creator>
  <cp:lastModifiedBy>Kalmairova</cp:lastModifiedBy>
  <cp:revision>388</cp:revision>
  <dcterms:created xsi:type="dcterms:W3CDTF">2015-06-08T04:38:35Z</dcterms:created>
  <dcterms:modified xsi:type="dcterms:W3CDTF">2021-12-07T07:28:14Z</dcterms:modified>
</cp:coreProperties>
</file>